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66" r:id="rId4"/>
    <p:sldId id="267" r:id="rId5"/>
    <p:sldId id="268" r:id="rId6"/>
    <p:sldId id="269" r:id="rId7"/>
    <p:sldId id="262" r:id="rId8"/>
    <p:sldId id="263" r:id="rId9"/>
    <p:sldId id="264" r:id="rId10"/>
    <p:sldId id="261" r:id="rId11"/>
    <p:sldId id="270" r:id="rId12"/>
    <p:sldId id="271" r:id="rId13"/>
    <p:sldId id="272" r:id="rId14"/>
    <p:sldId id="265" r:id="rId15"/>
    <p:sldId id="273" r:id="rId16"/>
    <p:sldId id="28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31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FCDAE-5998-4A7E-995D-495F23E5BB2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18D43-F690-4FEE-B840-DD26DC6BC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92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18D43-F690-4FEE-B840-DD26DC6BCE0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18D43-F690-4FEE-B840-DD26DC6BCE0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0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F71E-5BA5-43FD-9840-2871D3C6293E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6DB-F8A9-445C-9B60-8182AA85B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04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F71E-5BA5-43FD-9840-2871D3C6293E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6DB-F8A9-445C-9B60-8182AA85B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8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F71E-5BA5-43FD-9840-2871D3C6293E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6DB-F8A9-445C-9B60-8182AA85B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262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F71E-5BA5-43FD-9840-2871D3C6293E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6DB-F8A9-445C-9B60-8182AA85B95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408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F71E-5BA5-43FD-9840-2871D3C6293E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6DB-F8A9-445C-9B60-8182AA85B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96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F71E-5BA5-43FD-9840-2871D3C6293E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6DB-F8A9-445C-9B60-8182AA85B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269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F71E-5BA5-43FD-9840-2871D3C6293E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6DB-F8A9-445C-9B60-8182AA85B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74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F71E-5BA5-43FD-9840-2871D3C6293E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6DB-F8A9-445C-9B60-8182AA85B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582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F71E-5BA5-43FD-9840-2871D3C6293E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6DB-F8A9-445C-9B60-8182AA85B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4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F71E-5BA5-43FD-9840-2871D3C6293E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6DB-F8A9-445C-9B60-8182AA85B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F71E-5BA5-43FD-9840-2871D3C6293E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6DB-F8A9-445C-9B60-8182AA85B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9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F71E-5BA5-43FD-9840-2871D3C6293E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6DB-F8A9-445C-9B60-8182AA85B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2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F71E-5BA5-43FD-9840-2871D3C6293E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6DB-F8A9-445C-9B60-8182AA85B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0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F71E-5BA5-43FD-9840-2871D3C6293E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6DB-F8A9-445C-9B60-8182AA85B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1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F71E-5BA5-43FD-9840-2871D3C6293E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6DB-F8A9-445C-9B60-8182AA85B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5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F71E-5BA5-43FD-9840-2871D3C6293E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6DB-F8A9-445C-9B60-8182AA85B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F71E-5BA5-43FD-9840-2871D3C6293E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6DB-F8A9-445C-9B60-8182AA85B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02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147F71E-5BA5-43FD-9840-2871D3C6293E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2F46DB-F8A9-445C-9B60-8182AA85B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0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398" y="2157438"/>
            <a:ext cx="9953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i="1" dirty="0" smtClean="0">
                <a:solidFill>
                  <a:srgbClr val="000000"/>
                </a:solidFill>
                <a:effectLst/>
                <a:latin typeface="REG"/>
              </a:rPr>
              <a:t>ОСНОВНЫЕ ПОДХОДЫ К РАЗРАБОТКЕ ЗАДАНИЙ</a:t>
            </a:r>
          </a:p>
          <a:p>
            <a:pPr algn="ctr" fontAlgn="t"/>
            <a:r>
              <a:rPr lang="ru-RU" b="1" i="1" dirty="0" smtClean="0">
                <a:solidFill>
                  <a:srgbClr val="000000"/>
                </a:solidFill>
                <a:effectLst/>
                <a:latin typeface="REG"/>
              </a:rPr>
              <a:t> </a:t>
            </a:r>
          </a:p>
          <a:p>
            <a:pPr algn="ctr" fontAlgn="t"/>
            <a:r>
              <a:rPr lang="ru-RU" b="1" i="1" dirty="0" smtClean="0">
                <a:solidFill>
                  <a:srgbClr val="000000"/>
                </a:solidFill>
                <a:effectLst/>
                <a:latin typeface="REG"/>
              </a:rPr>
              <a:t>ПО ФОРМИРОВАНИЮ И ОЦЕНКЕ ЕСТЕСТВЕННОНАУЧНОЙ ГРАМОТНОСТИ ОБУЧАЮЩИХСЯ</a:t>
            </a:r>
            <a:endParaRPr lang="ru-RU" b="1" i="0" dirty="0">
              <a:solidFill>
                <a:srgbClr val="000000"/>
              </a:solidFill>
              <a:effectLst/>
              <a:latin typeface="REG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9623" y="210070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образования, спорта и физической культуры администрации города Орла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– 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№11 имени Г.М. Пясецкого г. Орла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3856" y="4545874"/>
            <a:ext cx="7941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биологии: Лаврова Татьяна Николаевна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химии: Суханова Елена Сергеевна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1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010" y="2504280"/>
            <a:ext cx="116869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</a:t>
            </a:r>
          </a:p>
          <a:p>
            <a:pPr fontAlgn="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Двое друзей собираются участвовать в соревнованиях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квадрокоптеров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оцениваются как скорость, так и манёвренность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дронов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настроены на победу и сформулировали проблемы, которые необходимо решить до соревнований. На какие из указанных ниже вопросов ребята смогут ответить, используя естественнонаучные методы исследования? Выберите все верные ответы.</a:t>
            </a:r>
          </a:p>
          <a:p>
            <a:pPr fontAlgn="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В какой цвет покрасить корпус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чтобы он понравился жюри?</a:t>
            </a:r>
          </a:p>
          <a:p>
            <a:pPr fontAlgn="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Какова должна быть ёмкость аккумуляторной батареи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пролета всей дистанции гонок?</a:t>
            </a:r>
          </a:p>
          <a:p>
            <a:pPr fontAlgn="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Можно ли увеличить размеры пропеллеров, если изменить мощность электродвигателя?</a:t>
            </a:r>
          </a:p>
          <a:p>
            <a:pPr fontAlgn="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Могут ли школьники участвовать в гонках Всероссийской лиги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дрон-рейсинга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Можно ли использовать видеоаппаратуру, дающую задержку изображения до 20 миллисекунд, если предполагается разгонять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100 км/ч?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1428" t="28571" r="34215" b="59619"/>
          <a:stretch/>
        </p:blipFill>
        <p:spPr>
          <a:xfrm>
            <a:off x="6436505" y="513182"/>
            <a:ext cx="4819719" cy="22300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4993" y="728340"/>
            <a:ext cx="5664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 smtClean="0">
                <a:solidFill>
                  <a:srgbClr val="FF0000"/>
                </a:solidFill>
                <a:latin typeface="REG"/>
              </a:rPr>
              <a:t>Модель, </a:t>
            </a:r>
            <a:r>
              <a:rPr lang="ru-RU" b="1" dirty="0">
                <a:solidFill>
                  <a:srgbClr val="FF0000"/>
                </a:solidFill>
                <a:latin typeface="REG"/>
              </a:rPr>
              <a:t>проверяющая </a:t>
            </a:r>
            <a:r>
              <a:rPr lang="ru-RU" b="1" dirty="0" smtClean="0">
                <a:solidFill>
                  <a:srgbClr val="FF0000"/>
                </a:solidFill>
                <a:latin typeface="REG"/>
              </a:rPr>
              <a:t>умение понимать особенности </a:t>
            </a:r>
            <a:r>
              <a:rPr lang="ru-RU" b="1" dirty="0">
                <a:solidFill>
                  <a:srgbClr val="FF0000"/>
                </a:solidFill>
                <a:latin typeface="REG"/>
              </a:rPr>
              <a:t>естественнонаучного исследования</a:t>
            </a:r>
          </a:p>
          <a:p>
            <a:pPr algn="ctr" fontAlgn="t"/>
            <a:r>
              <a:rPr lang="ru-RU" b="1" dirty="0" smtClean="0">
                <a:solidFill>
                  <a:srgbClr val="FF0000"/>
                </a:solidFill>
                <a:latin typeface="REG"/>
              </a:rPr>
              <a:t> </a:t>
            </a:r>
            <a:endParaRPr lang="ru-RU" b="1" i="0" dirty="0" smtClean="0">
              <a:solidFill>
                <a:srgbClr val="000000"/>
              </a:solidFill>
              <a:effectLst/>
              <a:latin typeface="REG"/>
            </a:endParaRPr>
          </a:p>
        </p:txBody>
      </p:sp>
    </p:spTree>
    <p:extLst>
      <p:ext uri="{BB962C8B-B14F-4D97-AF65-F5344CB8AC3E}">
        <p14:creationId xmlns:p14="http://schemas.microsoft.com/office/powerpoint/2010/main" val="189521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33959"/>
            <a:ext cx="29438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>
                <a:solidFill>
                  <a:srgbClr val="FF0000"/>
                </a:solidFill>
                <a:latin typeface="REG"/>
              </a:rPr>
              <a:t>Модель, </a:t>
            </a:r>
            <a:r>
              <a:rPr lang="ru-RU" b="1" dirty="0" smtClean="0">
                <a:solidFill>
                  <a:srgbClr val="FF0000"/>
                </a:solidFill>
                <a:latin typeface="REG"/>
              </a:rPr>
              <a:t>проверяющая </a:t>
            </a:r>
            <a:r>
              <a:rPr lang="ru-RU" b="1" dirty="0">
                <a:solidFill>
                  <a:srgbClr val="FF0000"/>
                </a:solidFill>
                <a:latin typeface="REG"/>
              </a:rPr>
              <a:t>умение создавать объяснение, указав несколько причинно-следственных связей</a:t>
            </a:r>
            <a:endParaRPr lang="ru-RU" b="1" i="0" dirty="0" smtClean="0">
              <a:solidFill>
                <a:srgbClr val="FF0000"/>
              </a:solidFill>
              <a:effectLst/>
              <a:latin typeface="REG"/>
            </a:endParaRPr>
          </a:p>
          <a:p>
            <a:pPr algn="ctr" fontAlgn="t"/>
            <a:endParaRPr lang="ru-RU" b="1" i="0" dirty="0" smtClean="0">
              <a:solidFill>
                <a:srgbClr val="000000"/>
              </a:solidFill>
              <a:effectLst/>
              <a:latin typeface="REG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6481" t="21230" r="32863" b="41359"/>
          <a:stretch/>
        </p:blipFill>
        <p:spPr>
          <a:xfrm>
            <a:off x="3250150" y="473679"/>
            <a:ext cx="8432864" cy="57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35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7108" y="158107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Плащ-невидимка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изобрели плащ-невидимку,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известное природное явление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мираж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Мираж в природе появляется 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скачках температуры и изменении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 над поверхностью Земли.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Лучи света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преломляются и попадают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сетчатку глаза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отражаясь при этом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если в пустыне у человека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глазами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образ озера, то 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оказывается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отражением голубого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неба, которое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отразилось от горячей прослойки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раскалённого песка.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29600" y="732670"/>
            <a:ext cx="29438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>
                <a:solidFill>
                  <a:srgbClr val="FF0000"/>
                </a:solidFill>
                <a:latin typeface="REG"/>
              </a:rPr>
              <a:t>Модель, </a:t>
            </a:r>
            <a:r>
              <a:rPr lang="ru-RU" b="1" dirty="0" smtClean="0">
                <a:solidFill>
                  <a:srgbClr val="FF0000"/>
                </a:solidFill>
                <a:latin typeface="REG"/>
              </a:rPr>
              <a:t>проверяющая </a:t>
            </a:r>
            <a:r>
              <a:rPr lang="ru-RU" b="1" dirty="0">
                <a:solidFill>
                  <a:srgbClr val="FF0000"/>
                </a:solidFill>
                <a:latin typeface="REG"/>
              </a:rPr>
              <a:t>умение </a:t>
            </a:r>
            <a:r>
              <a:rPr lang="ru-RU" b="1" dirty="0" smtClean="0">
                <a:solidFill>
                  <a:srgbClr val="FF0000"/>
                </a:solidFill>
                <a:latin typeface="REG"/>
              </a:rPr>
              <a:t>приводить </a:t>
            </a:r>
            <a:r>
              <a:rPr lang="ru-RU" b="1" dirty="0">
                <a:solidFill>
                  <a:srgbClr val="FF0000"/>
                </a:solidFill>
                <a:latin typeface="REG"/>
              </a:rPr>
              <a:t>примеры возможного применения естественнонаучного знания для общества</a:t>
            </a:r>
            <a:endParaRPr lang="ru-RU" b="1" i="0" dirty="0" smtClean="0">
              <a:solidFill>
                <a:srgbClr val="FF0000"/>
              </a:solidFill>
              <a:effectLst/>
              <a:latin typeface="REG"/>
            </a:endParaRPr>
          </a:p>
          <a:p>
            <a:pPr algn="ctr" fontAlgn="t"/>
            <a:endParaRPr lang="ru-RU" b="1" i="0" dirty="0" smtClean="0">
              <a:solidFill>
                <a:srgbClr val="000000"/>
              </a:solidFill>
              <a:effectLst/>
              <a:latin typeface="REG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2500" t="40130" r="35558" b="43903"/>
          <a:stretch/>
        </p:blipFill>
        <p:spPr>
          <a:xfrm>
            <a:off x="7471464" y="2763995"/>
            <a:ext cx="3950563" cy="297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60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306" y="475013"/>
            <a:ext cx="674914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Миграция </a:t>
            </a:r>
            <a:r>
              <a:rPr lang="ru-RU" sz="2000" b="1" dirty="0"/>
              <a:t>рыб</a:t>
            </a:r>
          </a:p>
          <a:p>
            <a:r>
              <a:rPr lang="ru-RU" dirty="0" smtClean="0"/>
              <a:t>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рыб совершают регулярные миграции, которые обычно связаны с добычей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пищи 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размножением. Выяснение закономерностей миграций промысловых рыб очень важно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промысла.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Одним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способов изучения миграций служит мечение рыб, позволяющее учёным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наблюдения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пути,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рыб, скорость роста и т.д. Индивидуальные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метки прикрепляют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жаберным крышкам, основанию спинного или хвостового плавников. Метки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нержавеющего материала, они могут быть в форме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диска,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гидростатического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цилиндрика и т.д., на которые нанесены номера и другие исходные данные.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Большую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изучении оказывают суда промыслового флота, которые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мигрирующими косяками, тем самым фиксируя пути миграции. Часто обращаются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рыбакам-любителям, которых просят сообщать о месте вылова меченых рыб.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Какой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описанных в тексте способов даёт наиболее надёжные данные о путях миграции рыб?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Ответ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45187" y="843090"/>
            <a:ext cx="34028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>
                <a:solidFill>
                  <a:srgbClr val="FF0000"/>
                </a:solidFill>
                <a:latin typeface="REG"/>
              </a:rPr>
              <a:t>Модель, </a:t>
            </a:r>
            <a:r>
              <a:rPr lang="ru-RU" b="1" dirty="0" smtClean="0">
                <a:solidFill>
                  <a:srgbClr val="FF0000"/>
                </a:solidFill>
                <a:latin typeface="REG"/>
              </a:rPr>
              <a:t>проверяющая </a:t>
            </a:r>
            <a:r>
              <a:rPr lang="ru-RU" b="1" dirty="0">
                <a:solidFill>
                  <a:srgbClr val="FF0000"/>
                </a:solidFill>
                <a:latin typeface="REG"/>
              </a:rPr>
              <a:t>умение </a:t>
            </a:r>
            <a:r>
              <a:rPr lang="ru-RU" b="1" dirty="0" smtClean="0">
                <a:solidFill>
                  <a:srgbClr val="FF0000"/>
                </a:solidFill>
                <a:latin typeface="REG"/>
              </a:rPr>
              <a:t>оценивать </a:t>
            </a:r>
            <a:r>
              <a:rPr lang="ru-RU" b="1" dirty="0">
                <a:solidFill>
                  <a:srgbClr val="FF0000"/>
                </a:solidFill>
                <a:latin typeface="REG"/>
              </a:rPr>
              <a:t>способ, которые используются для обеспечения надёжности </a:t>
            </a:r>
            <a:r>
              <a:rPr lang="ru-RU" b="1" dirty="0" smtClean="0">
                <a:solidFill>
                  <a:srgbClr val="FF0000"/>
                </a:solidFill>
                <a:latin typeface="REG"/>
              </a:rPr>
              <a:t>данных </a:t>
            </a:r>
            <a:r>
              <a:rPr lang="ru-RU" b="1" dirty="0">
                <a:solidFill>
                  <a:srgbClr val="FF0000"/>
                </a:solidFill>
                <a:latin typeface="REG"/>
              </a:rPr>
              <a:t>и достоверности объяснений</a:t>
            </a:r>
            <a:endParaRPr lang="ru-RU" b="1" i="0" dirty="0" smtClean="0">
              <a:solidFill>
                <a:srgbClr val="FF0000"/>
              </a:solidFill>
              <a:effectLst/>
              <a:latin typeface="REG"/>
            </a:endParaRPr>
          </a:p>
          <a:p>
            <a:pPr algn="ctr" fontAlgn="t"/>
            <a:endParaRPr lang="ru-RU" b="1" i="0" dirty="0" smtClean="0">
              <a:solidFill>
                <a:srgbClr val="000000"/>
              </a:solidFill>
              <a:effectLst/>
              <a:latin typeface="REG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7864" t="40518" r="49844" b="47443"/>
          <a:stretch/>
        </p:blipFill>
        <p:spPr>
          <a:xfrm>
            <a:off x="8087555" y="2661351"/>
            <a:ext cx="3052487" cy="1681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1957" t="40518" r="35704" b="47443"/>
          <a:stretch/>
        </p:blipFill>
        <p:spPr>
          <a:xfrm>
            <a:off x="8087555" y="4343047"/>
            <a:ext cx="3052487" cy="167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60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217" y="299667"/>
            <a:ext cx="115127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приведены данные по жирности молока, которое дают коровы разных пород. Жирность молока определяют с помощью цифрового лактометра, который настроен на измерение жирности в процентах. Абсолютная погрешность измерения лактометром составляет ±0,08%. Можно ли помощью данного прибора однозначно различить молоко коров Холмогорской породы от молока коров Ярославской породы? Ответ поясните.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582569"/>
              </p:ext>
            </p:extLst>
          </p:nvPr>
        </p:nvGraphicFramePr>
        <p:xfrm>
          <a:off x="1307604" y="1376885"/>
          <a:ext cx="5876967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377"/>
                <a:gridCol w="32775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 породы КРС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Средний уровень жирности, 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415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Айрширская</a:t>
                      </a:r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3,3-3,6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67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Голштинская</a:t>
                      </a:r>
                      <a:endParaRPr lang="ru-RU" sz="1800" b="1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3,5-3,8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101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Джерсейская</a:t>
                      </a:r>
                      <a:endParaRPr lang="ru-RU" sz="1800" b="1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4,5-6,0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23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Красная датская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3,5-4,5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181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Красная степная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3,2-3,8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649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Холмогорская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3,6-3,9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198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Чёрно-пёстрая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3,6-3,9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6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</a:t>
                      </a:r>
                      <a:endParaRPr lang="ru-RU" sz="1800" b="1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4,0-6,0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2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Бестужевская</a:t>
                      </a:r>
                      <a:endParaRPr lang="ru-RU" sz="1800" b="1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3,5-4,0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382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</a:t>
                      </a:r>
                      <a:endParaRPr lang="ru-RU" sz="1800" b="1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3,3-4,2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262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Симментальская</a:t>
                      </a:r>
                      <a:endParaRPr lang="ru-RU" sz="1800" b="1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3,8-5,5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Сычёвская</a:t>
                      </a:r>
                      <a:endParaRPr lang="ru-RU" sz="1800" b="1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3,2-3,4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Швицкая</a:t>
                      </a:r>
                      <a:endParaRPr lang="ru-RU" sz="1800" b="1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3,7-3,9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88976" y="2680223"/>
            <a:ext cx="2943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>
                <a:solidFill>
                  <a:srgbClr val="FF0000"/>
                </a:solidFill>
                <a:latin typeface="REG"/>
              </a:rPr>
              <a:t>Модель, </a:t>
            </a:r>
            <a:r>
              <a:rPr lang="ru-RU" b="1" dirty="0" smtClean="0">
                <a:solidFill>
                  <a:srgbClr val="FF0000"/>
                </a:solidFill>
                <a:latin typeface="REG"/>
              </a:rPr>
              <a:t>проверяющая понимание </a:t>
            </a:r>
            <a:r>
              <a:rPr lang="ru-RU" b="1" dirty="0">
                <a:solidFill>
                  <a:srgbClr val="FF0000"/>
                </a:solidFill>
                <a:latin typeface="REG"/>
              </a:rPr>
              <a:t>точности прямых измерений</a:t>
            </a:r>
            <a:endParaRPr lang="ru-RU" b="1" i="0" dirty="0" smtClean="0">
              <a:solidFill>
                <a:srgbClr val="FF0000"/>
              </a:solidFill>
              <a:effectLst/>
              <a:latin typeface="REG"/>
            </a:endParaRPr>
          </a:p>
          <a:p>
            <a:pPr algn="ctr" fontAlgn="t"/>
            <a:endParaRPr lang="ru-RU" b="1" i="0" dirty="0" smtClean="0">
              <a:solidFill>
                <a:srgbClr val="000000"/>
              </a:solidFill>
              <a:effectLst/>
              <a:latin typeface="REG"/>
            </a:endParaRPr>
          </a:p>
        </p:txBody>
      </p:sp>
    </p:spTree>
    <p:extLst>
      <p:ext uri="{BB962C8B-B14F-4D97-AF65-F5344CB8AC3E}">
        <p14:creationId xmlns:p14="http://schemas.microsoft.com/office/powerpoint/2010/main" val="406987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5241" y="2306459"/>
            <a:ext cx="29438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>
                <a:solidFill>
                  <a:srgbClr val="FF0000"/>
                </a:solidFill>
                <a:latin typeface="REG"/>
              </a:rPr>
              <a:t>Модель, проверяющая </a:t>
            </a:r>
            <a:r>
              <a:rPr lang="ru-RU" b="1" dirty="0" smtClean="0">
                <a:solidFill>
                  <a:srgbClr val="FF0000"/>
                </a:solidFill>
                <a:latin typeface="REG"/>
              </a:rPr>
              <a:t>умение </a:t>
            </a:r>
            <a:r>
              <a:rPr lang="ru-RU" b="1" dirty="0">
                <a:solidFill>
                  <a:srgbClr val="FF0000"/>
                </a:solidFill>
                <a:latin typeface="REG"/>
              </a:rPr>
              <a:t>оценивать достоверность научных аргументов и доказательства из различных источников</a:t>
            </a:r>
            <a:endParaRPr lang="ru-RU" b="1" i="0" dirty="0" smtClean="0">
              <a:solidFill>
                <a:srgbClr val="FF0000"/>
              </a:solidFill>
              <a:effectLst/>
              <a:latin typeface="REG"/>
            </a:endParaRPr>
          </a:p>
          <a:p>
            <a:pPr algn="ctr" fontAlgn="t"/>
            <a:endParaRPr lang="ru-RU" b="1" i="0" dirty="0" smtClean="0">
              <a:solidFill>
                <a:srgbClr val="000000"/>
              </a:solidFill>
              <a:effectLst/>
              <a:latin typeface="REG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680" t="19676" r="34320" b="47702"/>
          <a:stretch/>
        </p:blipFill>
        <p:spPr>
          <a:xfrm>
            <a:off x="296627" y="949911"/>
            <a:ext cx="8476341" cy="51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64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377539" y="453908"/>
            <a:ext cx="93577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4400" b="1" dirty="0" smtClean="0">
                <a:solidFill>
                  <a:srgbClr val="FF0000"/>
                </a:solidFill>
                <a:latin typeface="REG"/>
              </a:rPr>
              <a:t>Опыт </a:t>
            </a:r>
            <a:r>
              <a:rPr lang="ru-RU" sz="4400" b="1" dirty="0">
                <a:solidFill>
                  <a:srgbClr val="FF0000"/>
                </a:solidFill>
                <a:latin typeface="REG"/>
              </a:rPr>
              <a:t>использования и составления заданий по формированию </a:t>
            </a:r>
            <a:r>
              <a:rPr lang="ru-RU" sz="4400" b="1" dirty="0" smtClean="0">
                <a:solidFill>
                  <a:srgbClr val="FF0000"/>
                </a:solidFill>
                <a:latin typeface="REG"/>
              </a:rPr>
              <a:t>естественнонаучной </a:t>
            </a:r>
            <a:r>
              <a:rPr lang="ru-RU" sz="4400" b="1" dirty="0">
                <a:solidFill>
                  <a:srgbClr val="FF0000"/>
                </a:solidFill>
                <a:latin typeface="REG"/>
              </a:rPr>
              <a:t>грамотности на уроках химии</a:t>
            </a:r>
            <a:endParaRPr lang="ru-RU" sz="4400" b="1" i="0" dirty="0" smtClean="0">
              <a:solidFill>
                <a:srgbClr val="000000"/>
              </a:solidFill>
              <a:effectLst/>
              <a:latin typeface="REG"/>
            </a:endParaRPr>
          </a:p>
        </p:txBody>
      </p:sp>
    </p:spTree>
    <p:extLst>
      <p:ext uri="{BB962C8B-B14F-4D97-AF65-F5344CB8AC3E}">
        <p14:creationId xmlns:p14="http://schemas.microsoft.com/office/powerpoint/2010/main" val="16842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635" y="431400"/>
            <a:ext cx="1164969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Пример задания по </a:t>
            </a:r>
            <a:r>
              <a:rPr lang="ru-RU" sz="2000" b="1" dirty="0" smtClean="0"/>
              <a:t>формированию естественнонаучной </a:t>
            </a:r>
            <a:r>
              <a:rPr lang="ru-RU" sz="2000" b="1" dirty="0"/>
              <a:t>грамотности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Прочитайте тексты и выполните задания  1-7</a:t>
            </a:r>
          </a:p>
          <a:p>
            <a:pPr algn="ctr"/>
            <a:r>
              <a:rPr lang="ru-RU" dirty="0"/>
              <a:t>     </a:t>
            </a:r>
            <a:r>
              <a:rPr lang="ru-RU" b="1" dirty="0"/>
              <a:t>Йод в организме человека.</a:t>
            </a:r>
          </a:p>
          <a:p>
            <a:r>
              <a:rPr lang="ru-RU" dirty="0"/>
              <a:t>          </a:t>
            </a:r>
            <a:endParaRPr lang="ru-RU" dirty="0" smtClean="0"/>
          </a:p>
          <a:p>
            <a:r>
              <a:rPr lang="ru-RU" dirty="0" smtClean="0"/>
              <a:t>       Простое </a:t>
            </a:r>
            <a:r>
              <a:rPr lang="ru-RU" dirty="0"/>
              <a:t>вещество йод при нормальных условиях —   кристаллы чёрно-серого цвета с фиолетовым металлическим блеском, легко образует фиолетовые пары, обладающие резким запахом. Молекула вещества двухатомна (формула I</a:t>
            </a:r>
            <a:r>
              <a:rPr lang="ru-RU" sz="1200" dirty="0"/>
              <a:t>2</a:t>
            </a:r>
            <a:r>
              <a:rPr lang="ru-RU" dirty="0"/>
              <a:t>).</a:t>
            </a:r>
          </a:p>
          <a:p>
            <a:r>
              <a:rPr lang="ru-RU" dirty="0"/>
              <a:t>       Йод является жизненно необходимым человеческому организму веществом. Биологическая роль йода в организме человека чрезвычайно важна. В организме здорового человека содержится от 25 до 35 мг йода, функции которого очень важны для нормализации многих процессов.              </a:t>
            </a:r>
          </a:p>
          <a:p>
            <a:r>
              <a:rPr lang="ru-RU" dirty="0"/>
              <a:t>       Большая часть данного элемента отвечает за обмен веществ, находясь в щитовидной железе.  Данный элемент выполняет следующие функции: входит в основу гормонов  щитовидной железы; благотворно воздействует на работу головного мозга и всей нервной системы; способствует укреплению иммунитета; предотвращает развитие атеросклероза; участвует в жировом и белковом обмене; влияет на процессы роста и развития организма; повышает потребление тканями организма кислорода.</a:t>
            </a:r>
          </a:p>
          <a:p>
            <a:r>
              <a:rPr lang="ru-RU" dirty="0"/>
              <a:t>      Нехватка йода наблюдается у 20% населения планеты, проживающего вдали от моря. В большей части подобных регионов зафиксировано снижение показателя умственного развития людей. Это может быть от несбалансированного питания, при нарушении регуляции обменных процессов. Может оказывать влияние загрязнённость окружающей среды.</a:t>
            </a:r>
          </a:p>
          <a:p>
            <a:endParaRPr lang="ru-RU" dirty="0"/>
          </a:p>
        </p:txBody>
      </p:sp>
      <p:pic>
        <p:nvPicPr>
          <p:cNvPr id="3" name="Рисунок 2" descr="http://radius72.ru/uploads/images/00/02/61/2014/05/13/d4e1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0337" y="1222574"/>
            <a:ext cx="1524000" cy="96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824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9189" y="1036076"/>
            <a:ext cx="77585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Как восполнить дефицит йода в организме</a:t>
            </a:r>
          </a:p>
          <a:p>
            <a:endParaRPr lang="ru-RU" dirty="0" smtClean="0"/>
          </a:p>
          <a:p>
            <a:r>
              <a:rPr lang="ru-RU" dirty="0" smtClean="0"/>
              <a:t>       Для </a:t>
            </a:r>
            <a:r>
              <a:rPr lang="ru-RU" dirty="0"/>
              <a:t>восполнения запасов йода необходимо как можно чаще употреблять морепродукты – креветки, устриц, крабы, морскую рыбу, морскую капусту, морские водоросли.   В них содержится от 2500-200 мкг йода на 100г.  </a:t>
            </a:r>
            <a:endParaRPr lang="ru-RU" dirty="0" smtClean="0"/>
          </a:p>
          <a:p>
            <a:r>
              <a:rPr lang="ru-RU" dirty="0" smtClean="0"/>
              <a:t>       Включайте </a:t>
            </a:r>
            <a:r>
              <a:rPr lang="ru-RU" dirty="0"/>
              <a:t>в рацион овощи: редьку, спаржу, морковь, помидоры, шпинат, картофель, ревень, горох, клубнику, капусту, бананы, грибы, яичный желток, лук.  Содержится от 180- 30 мкг йода на 100г. Летом и осенью обогащайте свой стол ягодами, особенно черной смородиной и черным виноградом, черноплодной рябиной. Содержится меньше 20 мкг йода на 100г продукта.</a:t>
            </a:r>
          </a:p>
        </p:txBody>
      </p:sp>
      <p:pic>
        <p:nvPicPr>
          <p:cNvPr id="4" name="Рисунок 3" descr="http://www.lechim-prosto.ru/wp-content/uploads/2015/08/Jod-dlya-obestsvechivaniya-vol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66" y="1626919"/>
            <a:ext cx="2182833" cy="208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5753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4815" y="153083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Йод ядовит                               </a:t>
            </a:r>
            <a:endParaRPr lang="ru-RU" b="1" dirty="0"/>
          </a:p>
          <a:p>
            <a:r>
              <a:rPr lang="ru-RU" dirty="0"/>
              <a:t>   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Смертельная доза йода  3 г. Вызывает поражение почек и </a:t>
            </a:r>
            <a:r>
              <a:rPr lang="ru-RU" dirty="0" err="1"/>
              <a:t>сердечнососудистой</a:t>
            </a:r>
            <a:r>
              <a:rPr lang="ru-RU" dirty="0"/>
              <a:t> системы. При вдыхании паров йода появляется головная боль, кашель, насморк, может быть, отёк лёгких. При попадании на слизистую оболочку глаз появляется слезотечение, боль в глазах и покраснение. При попадании внутрь появляется общая слабость, головная боль, повышение температуры, рвота, понос, бурый налёт на языке, боли в сердце и учащение пульса. Через день появляется кровь в моче. Через 2 дня появляются почечная недостаточность и миокардит. Без лечения наступает летальный исход. </a:t>
            </a:r>
          </a:p>
        </p:txBody>
      </p:sp>
      <p:pic>
        <p:nvPicPr>
          <p:cNvPr id="5" name="Рисунок 4" descr="http://wiki.ciit.zp.ua/wikiimg/e/e9/Rad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2996" y="2501619"/>
            <a:ext cx="1766641" cy="175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793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7164" y="3829902"/>
            <a:ext cx="54420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участие в PISA принимали 70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финансовой грамотности,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23-е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математической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26-е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читательской грамотности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естественнонаучной грамотности.</a:t>
            </a:r>
            <a:endParaRPr lang="ru-RU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160" t="7120" r="1700" b="56834"/>
          <a:stretch/>
        </p:blipFill>
        <p:spPr>
          <a:xfrm>
            <a:off x="941032" y="337351"/>
            <a:ext cx="10546660" cy="26988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8860" t="40647" r="1552" b="14433"/>
          <a:stretch/>
        </p:blipFill>
        <p:spPr>
          <a:xfrm>
            <a:off x="9099599" y="2869300"/>
            <a:ext cx="2388093" cy="308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07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377539" y="453908"/>
            <a:ext cx="9357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 smtClean="0">
                <a:solidFill>
                  <a:srgbClr val="FF0000"/>
                </a:solidFill>
                <a:latin typeface="REG"/>
              </a:rPr>
              <a:t>Разработка критериев ответов и рекомендации </a:t>
            </a:r>
            <a:r>
              <a:rPr lang="ru-RU" b="1" dirty="0">
                <a:solidFill>
                  <a:srgbClr val="FF0000"/>
                </a:solidFill>
                <a:latin typeface="REG"/>
              </a:rPr>
              <a:t>по оценке выполнения заданий</a:t>
            </a:r>
            <a:endParaRPr lang="ru-RU" b="1" i="0" dirty="0" smtClean="0">
              <a:solidFill>
                <a:srgbClr val="000000"/>
              </a:solidFill>
              <a:effectLst/>
              <a:latin typeface="REG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692392"/>
              </p:ext>
            </p:extLst>
          </p:nvPr>
        </p:nvGraphicFramePr>
        <p:xfrm>
          <a:off x="486889" y="997527"/>
          <a:ext cx="10854046" cy="5089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124"/>
                <a:gridCol w="7673481"/>
                <a:gridCol w="2434441"/>
              </a:tblGrid>
              <a:tr h="504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№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33" marR="62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Задание / ответ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33" marR="62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Количество баллов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33" marR="62033" marT="0" marB="0"/>
                </a:tc>
              </a:tr>
              <a:tr h="4585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33" marR="62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Найдите в тексте «Йод в организме человека»  три  основные причины недостатка йода и перечислите их:</a:t>
                      </a:r>
                    </a:p>
                    <a:p>
                      <a:pPr marL="11430" indent="-114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1-я причина ________________________________</a:t>
                      </a:r>
                    </a:p>
                    <a:p>
                      <a:pPr marL="11430" indent="-114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2-я причина ________________________________</a:t>
                      </a:r>
                    </a:p>
                    <a:p>
                      <a:pPr marL="11430" indent="-114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3-я причина________________________________</a:t>
                      </a:r>
                    </a:p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marL="0" lv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000" b="1" dirty="0" smtClean="0">
                          <a:effectLst/>
                        </a:rPr>
                        <a:t>Ответ</a:t>
                      </a:r>
                      <a:r>
                        <a:rPr lang="ru-RU" sz="2000" b="1" dirty="0">
                          <a:effectLst/>
                        </a:rPr>
                        <a:t>:   </a:t>
                      </a:r>
                      <a:r>
                        <a:rPr lang="ru-RU" sz="2000" b="1" dirty="0" smtClean="0">
                          <a:effectLst/>
                        </a:rPr>
                        <a:t>1-я </a:t>
                      </a:r>
                      <a:r>
                        <a:rPr lang="ru-RU" sz="2000" b="1" dirty="0">
                          <a:effectLst/>
                        </a:rPr>
                        <a:t>причина </a:t>
                      </a:r>
                      <a:r>
                        <a:rPr lang="ru-RU" sz="2000" b="1" u="sng" dirty="0">
                          <a:effectLst/>
                        </a:rPr>
                        <a:t>Несбалансированное питание;</a:t>
                      </a:r>
                      <a:endParaRPr lang="ru-RU" sz="2000" b="1" dirty="0">
                        <a:effectLst/>
                      </a:endParaRPr>
                    </a:p>
                    <a:p>
                      <a:pPr marL="11430" indent="-114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            </a:t>
                      </a:r>
                      <a:r>
                        <a:rPr lang="ru-RU" sz="2000" b="1" dirty="0" smtClean="0">
                          <a:effectLst/>
                        </a:rPr>
                        <a:t>2-я </a:t>
                      </a:r>
                      <a:r>
                        <a:rPr lang="ru-RU" sz="2000" b="1" dirty="0">
                          <a:effectLst/>
                        </a:rPr>
                        <a:t>причина </a:t>
                      </a:r>
                      <a:r>
                        <a:rPr lang="ru-RU" sz="2000" b="1" u="sng" dirty="0">
                          <a:effectLst/>
                        </a:rPr>
                        <a:t>Загрязнённость окружающей среды;</a:t>
                      </a:r>
                      <a:endParaRPr lang="ru-RU" sz="2000" b="1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000" b="1" dirty="0">
                          <a:effectLst/>
                        </a:rPr>
                        <a:t>             </a:t>
                      </a:r>
                      <a:r>
                        <a:rPr lang="ru-RU" sz="2000" b="1" dirty="0" smtClean="0">
                          <a:effectLst/>
                        </a:rPr>
                        <a:t>3-я </a:t>
                      </a:r>
                      <a:r>
                        <a:rPr lang="ru-RU" sz="2000" b="1" dirty="0">
                          <a:effectLst/>
                        </a:rPr>
                        <a:t>причина </a:t>
                      </a:r>
                      <a:r>
                        <a:rPr lang="ru-RU" sz="2000" b="1" u="sng" dirty="0">
                          <a:effectLst/>
                        </a:rPr>
                        <a:t>Нарушение регуляции обменных процессов;</a:t>
                      </a:r>
                      <a:endParaRPr lang="ru-RU" sz="2000" b="1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33" marR="62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 балла при наличии 3-х элементов.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балл – при наличии 2-х элементов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 баллов – при наличии одного элемента или неправильном ответе, или при отсутствии ответа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33" marR="620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8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315911"/>
              </p:ext>
            </p:extLst>
          </p:nvPr>
        </p:nvGraphicFramePr>
        <p:xfrm>
          <a:off x="1092529" y="273132"/>
          <a:ext cx="10497787" cy="6305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1635"/>
                <a:gridCol w="7737986"/>
                <a:gridCol w="2038166"/>
              </a:tblGrid>
              <a:tr h="347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Выбери утверждение, соответствующее содержанию текстов.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1)  При вдыхании паров йода появляется  боль в  животе, коленях и спине. 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2)  Летом и осенью  необходимо обогащать свой стол  творогом, молоком, сметаной и любыми молочными продуктами.</a:t>
                      </a:r>
                    </a:p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3)  В организме здорового человека содержится примерно 30 мг йода, функции которого важны для нормализации многих процессов.       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4)  При</a:t>
                      </a:r>
                      <a:r>
                        <a:rPr lang="ru-RU" sz="1600" u="sng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b="1" u="none" dirty="0">
                          <a:solidFill>
                            <a:schemeClr val="tx1"/>
                          </a:solidFill>
                          <a:effectLst/>
                        </a:rPr>
                        <a:t>нормальных </a:t>
                      </a: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условиях</a:t>
                      </a:r>
                      <a:r>
                        <a:rPr lang="ru-RU" sz="1600" b="1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йод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это газ серого </a:t>
                      </a: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</a:rPr>
                        <a:t>цвета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, обладающего  приятным  </a:t>
                      </a: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</a:rPr>
                        <a:t>запахом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Ответ:  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 балл – при выборе правильного ответа.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0 баллов – при выборе неправильного ответа или отсутствии ответа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</a:tr>
              <a:tr h="2835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К вам на обеденный стол попали следующие продукты питания:</a:t>
                      </a:r>
                    </a:p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    черноплодная рябина, грибы,  морская капуста. </a:t>
                      </a:r>
                    </a:p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Расположи эти продукты  в порядке увеличения  содержания йода в мкг на 100г продукта. Первым запиши тот продукт,  где содержится больше всего йода, а последним — тот в котором йода меньше всего.</a:t>
                      </a:r>
                    </a:p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 Ответ: ___________  →___________ → ________</a:t>
                      </a:r>
                    </a:p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Ответ:  морская капуста → грибы  → черноплодная рябина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 балла при наличии правильной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последовательности.Во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всех остальных случаях 0 баллов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0" marR="558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963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505907"/>
              </p:ext>
            </p:extLst>
          </p:nvPr>
        </p:nvGraphicFramePr>
        <p:xfrm>
          <a:off x="570017" y="451263"/>
          <a:ext cx="11198430" cy="6103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769"/>
                <a:gridCol w="9117892"/>
                <a:gridCol w="1655769"/>
              </a:tblGrid>
              <a:tr h="6103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Лекарственным средством от многих заболеваний, хотя применение ее разноплановое, является лечебная процедура с применением йода,  она используется при простудных заболеваниях, снимает болевые синдромы при остеохондрозе, положительно влияет на кожу. </a:t>
                      </a:r>
                    </a:p>
                    <a:p>
                      <a:pPr marL="584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Объясни, что  изображено и означает  на каждом из  рисунков. </a:t>
                      </a:r>
                    </a:p>
                    <a:p>
                      <a:pPr marL="584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Ответ:</a:t>
                      </a:r>
                    </a:p>
                    <a:p>
                      <a:pPr marL="584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84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           -    _________________________________________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84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84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           -    _________________________________________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84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84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           -    _________________________________________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84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84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84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84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Ответ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: картинка №1- пузырек с йодом;№2- ватная палочка смоченная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йодом;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№3- «йодная клеточка».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 балла при наличии 3-х элементов.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 балл – при наличии 2-х элементов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0 баллов – при наличии одного элемента или неправильном ответе, или при отсутствии ответа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7" name="Рисунок 4" descr="й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34" y="2397438"/>
            <a:ext cx="653345" cy="66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Рисунок 5" descr="пал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7" y="3230089"/>
            <a:ext cx="684457" cy="63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6" descr="се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89" y="4031629"/>
            <a:ext cx="653345" cy="60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Рисунок 1" descr="http://image1.thematicnews.com/uploads/images/16/26/07/07/2015/11/30/51170912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08" y="2064304"/>
            <a:ext cx="2924501" cy="17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775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650521"/>
              </p:ext>
            </p:extLst>
          </p:nvPr>
        </p:nvGraphicFramePr>
        <p:xfrm>
          <a:off x="574766" y="484513"/>
          <a:ext cx="11063052" cy="6051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0491"/>
                <a:gridCol w="8666808"/>
                <a:gridCol w="1635753"/>
              </a:tblGrid>
              <a:tr h="6051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33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Многие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люди на нашей планете страдают заболеваниями  из-за нехватки йода, которые приводят к  серьезным последствиям. Известно, что йод является жизненно важным микроэлементом, необходимым для нормальной работы щитовидной железы в частности, и эндокринной системы – в целом.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Объясни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, что изображено на картинке   и   для чего это нужно.</a:t>
                      </a:r>
                    </a:p>
                    <a:p>
                      <a:pPr indent="133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indent="133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33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33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33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33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33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Ответ: лекарственный препарат – таблетки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йодомарин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  нужный для профилактики и лечения  заболеваний, связанных  дефицитом йода и т.д.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балл – при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правильной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формулировке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ответа.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0 баллов – при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неправильном ответе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или отсутствии ответа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 descr="http://st03.kakprosto.ru/images/article/2014/6/4/1_539411feb09ba539411feb09f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7989" y="2225436"/>
            <a:ext cx="2793769" cy="179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0479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848210"/>
              </p:ext>
            </p:extLst>
          </p:nvPr>
        </p:nvGraphicFramePr>
        <p:xfrm>
          <a:off x="605642" y="266006"/>
          <a:ext cx="10889672" cy="5297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604"/>
                <a:gridCol w="8723904"/>
                <a:gridCol w="1485164"/>
              </a:tblGrid>
              <a:tr h="3225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 тексте «Йод ядовит»  рассказывается о смертельных для человека дозах йода. Из приведённых ниже вопросов выбери тот, на кото­рый  НЕЛЬЗЯ  получить ответ, прочитав этот текст и рассмо­трев рисунок. Обведи номер выбранного вопроса.</a:t>
                      </a:r>
                    </a:p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 1) Что будет при попадании йода на слизистую оболочку глаза?</a:t>
                      </a:r>
                    </a:p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 2) Правда ли что смертельная доза йода для человека составляет 3 грамма?</a:t>
                      </a:r>
                    </a:p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 3) Первые действия при попадании йода на слизистую оболочку глаза?</a:t>
                      </a:r>
                    </a:p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4) Если не лечиться наступит летальный исход?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 Ответ: 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 балл – при выборе правильного ответа.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 баллов – при выборе неправильного ответа или отсутствии ответа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8" marR="68558" marT="0" marB="0"/>
                </a:tc>
              </a:tr>
              <a:tr h="2072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Йод является жизненно необходимым человеческому организму веществом. Биологическая роль йода в организме человека чрезвычайно важна. Придумай и изобрази рекламу «продуктов содержащих йод», которая по­могла бы убедить людей употреблять их. Реклама должна состоять из плаката и 1—2 предложений текста.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 балла (1 балл за рисунок и 1 балл за слоган)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8" marR="6855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993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947308" y="506156"/>
            <a:ext cx="4301586" cy="4374602"/>
          </a:xfrm>
          <a:prstGeom prst="rect">
            <a:avLst/>
          </a:prstGeom>
        </p:spPr>
      </p:pic>
      <p:pic>
        <p:nvPicPr>
          <p:cNvPr id="3" name="Рисунок 2" descr="C:\Users\Елена Сергеевна\Desktop\ВВ\600px-Iodine-evaporatin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13" y="2693457"/>
            <a:ext cx="5157169" cy="364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347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Сергеевна\Desktop\ВВ\WhatsApp Image 2022-02-18 at 13.43.35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9" y="902525"/>
            <a:ext cx="3882963" cy="464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Елена Сергеевна\Desktop\ВВ\WhatsApp Image 2022-02-18 at 13.42.3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80" y="902525"/>
            <a:ext cx="3942608" cy="4646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919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Сергеевна\Desktop\ВВ\screen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6" y="1223158"/>
            <a:ext cx="6524501" cy="4737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5857112" y="452030"/>
            <a:ext cx="5940425" cy="33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28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0048" y="1872701"/>
            <a:ext cx="9629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5400" b="1" dirty="0" smtClean="0">
                <a:solidFill>
                  <a:srgbClr val="FF0000"/>
                </a:solidFill>
                <a:latin typeface="REG"/>
              </a:rPr>
              <a:t>Спасибо за внимание!</a:t>
            </a:r>
            <a:endParaRPr lang="ru-RU" sz="5400" b="1" i="0" dirty="0" smtClean="0">
              <a:solidFill>
                <a:srgbClr val="000000"/>
              </a:solidFill>
              <a:effectLst/>
              <a:latin typeface="REG"/>
            </a:endParaRPr>
          </a:p>
        </p:txBody>
      </p:sp>
    </p:spTree>
    <p:extLst>
      <p:ext uri="{BB962C8B-B14F-4D97-AF65-F5344CB8AC3E}">
        <p14:creationId xmlns:p14="http://schemas.microsoft.com/office/powerpoint/2010/main" val="425372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141" t="25502" r="24781" b="29437"/>
          <a:stretch/>
        </p:blipFill>
        <p:spPr>
          <a:xfrm>
            <a:off x="160851" y="94937"/>
            <a:ext cx="8028510" cy="48676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8422" t="36246" r="17864" b="7185"/>
          <a:stretch/>
        </p:blipFill>
        <p:spPr>
          <a:xfrm>
            <a:off x="5672831" y="3025925"/>
            <a:ext cx="6338656" cy="368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6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330" t="12557" r="16627" b="24660"/>
          <a:stretch/>
        </p:blipFill>
        <p:spPr>
          <a:xfrm>
            <a:off x="1038687" y="923278"/>
            <a:ext cx="10027706" cy="536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116" t="13074" r="33810" b="11198"/>
          <a:stretch/>
        </p:blipFill>
        <p:spPr>
          <a:xfrm>
            <a:off x="3559944" y="130425"/>
            <a:ext cx="4749553" cy="672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0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879" t="16181" r="33956" b="15211"/>
          <a:stretch/>
        </p:blipFill>
        <p:spPr>
          <a:xfrm>
            <a:off x="2769832" y="20119"/>
            <a:ext cx="5521911" cy="683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2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124482"/>
              </p:ext>
            </p:extLst>
          </p:nvPr>
        </p:nvGraphicFramePr>
        <p:xfrm>
          <a:off x="550092" y="641290"/>
          <a:ext cx="11059886" cy="5580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9886"/>
                <a:gridCol w="6350000"/>
              </a:tblGrid>
              <a:tr h="4314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Характеристика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Описание характеристик</a:t>
                      </a:r>
                      <a:endParaRPr lang="ru-RU" dirty="0"/>
                    </a:p>
                  </a:txBody>
                  <a:tcPr/>
                </a:tc>
              </a:tr>
              <a:tr h="431467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Содержательные характеристики</a:t>
                      </a:r>
                      <a:endParaRPr lang="ru-RU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46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Проверяемая компетентность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Понимание особенностей естественнонаучного исследования</a:t>
                      </a:r>
                      <a:endParaRPr lang="ru-RU" dirty="0"/>
                    </a:p>
                  </a:txBody>
                  <a:tcPr/>
                </a:tc>
              </a:tr>
              <a:tr h="43146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Проверяемое познавательное действие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Различать вопросы, которые возможно исследовать методами естественных наук</a:t>
                      </a:r>
                      <a:endParaRPr lang="ru-RU" dirty="0"/>
                    </a:p>
                  </a:txBody>
                  <a:tcPr/>
                </a:tc>
              </a:tr>
              <a:tr h="43146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Контекст — описание ситуации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Техника и технологии в быту, сохранение здоровья человека</a:t>
                      </a:r>
                      <a:endParaRPr lang="ru-RU" dirty="0"/>
                    </a:p>
                  </a:txBody>
                  <a:tcPr/>
                </a:tc>
              </a:tr>
              <a:tr h="43146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Контекст — «локализация» ситуации                                      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Личностная</a:t>
                      </a:r>
                      <a:endParaRPr lang="ru-RU" dirty="0" smtClean="0"/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146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Области содержания — знание содержательных элементов 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Принципы действия технических устройств. Вопросы анатомии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146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Области содержания — знание процедур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Методы научного познания. Гипотеза</a:t>
                      </a:r>
                      <a:endParaRPr lang="ru-RU" dirty="0"/>
                    </a:p>
                  </a:txBody>
                  <a:tcPr/>
                </a:tc>
              </a:tr>
              <a:tr h="43146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представления информации в тексте задания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Текст, фото</a:t>
                      </a:r>
                      <a:endParaRPr lang="ru-RU" dirty="0"/>
                    </a:p>
                  </a:txBody>
                  <a:tcPr/>
                </a:tc>
              </a:tr>
              <a:tr h="43146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сложности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Средний уровень</a:t>
                      </a:r>
                      <a:endParaRPr lang="ru-RU" dirty="0"/>
                    </a:p>
                  </a:txBody>
                  <a:tcPr/>
                </a:tc>
              </a:tr>
              <a:tr h="43146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Множественный выбор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92663" y="200297"/>
            <a:ext cx="8235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описания модели заданий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9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004151"/>
              </p:ext>
            </p:extLst>
          </p:nvPr>
        </p:nvGraphicFramePr>
        <p:xfrm>
          <a:off x="550092" y="641290"/>
          <a:ext cx="11059886" cy="4154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9886"/>
                <a:gridCol w="6350000"/>
              </a:tblGrid>
              <a:tr h="4314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Характеристика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Описание характеристик</a:t>
                      </a:r>
                      <a:endParaRPr lang="ru-RU" dirty="0"/>
                    </a:p>
                  </a:txBody>
                  <a:tcPr/>
                </a:tc>
              </a:tr>
              <a:tr h="431467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Требования к тексту</a:t>
                      </a:r>
                      <a:r>
                        <a:rPr lang="ru-RU" b="1" i="1" baseline="0" dirty="0" smtClean="0"/>
                        <a:t> задания</a:t>
                      </a:r>
                      <a:endParaRPr lang="ru-RU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46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содержания текста задания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Предлагается ситуация, в которой существует выбор для проведения как различных естественнонаучных исследований, так и проблем, которые можно решить другими методами (ссылка на законы, правила, особенности взаимодействия с другими людьми и т.д.)</a:t>
                      </a:r>
                      <a:endParaRPr lang="ru-RU" dirty="0"/>
                    </a:p>
                  </a:txBody>
                  <a:tcPr/>
                </a:tc>
              </a:tr>
              <a:tr h="43146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вопроса задания (действий обучающегося по выполнению задания)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Необходимо выбрать все вопросы, которые могут быть исследованы при помощи естественнонаучных методов</a:t>
                      </a:r>
                      <a:endParaRPr lang="ru-RU" dirty="0"/>
                    </a:p>
                  </a:txBody>
                  <a:tcPr/>
                </a:tc>
              </a:tr>
              <a:tr h="43146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способа конструирования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дистракторов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заданий с закрытым ответом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Предлагается три верных ответа, которые представляют собой гипотезы естественнонаучных исследований. Два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дистрактора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содержат вопросы, относящиеся к социальному взаимодействию или области гуманитарных наук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71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789020"/>
              </p:ext>
            </p:extLst>
          </p:nvPr>
        </p:nvGraphicFramePr>
        <p:xfrm>
          <a:off x="654595" y="1120262"/>
          <a:ext cx="11059886" cy="3346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9886"/>
                <a:gridCol w="6350000"/>
              </a:tblGrid>
              <a:tr h="4314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Характеристика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Описание характеристик</a:t>
                      </a:r>
                      <a:endParaRPr lang="ru-RU" dirty="0"/>
                    </a:p>
                  </a:txBody>
                  <a:tcPr/>
                </a:tc>
              </a:tr>
              <a:tr h="4314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Требования к системе оценивания задания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46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 проверки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Сверка с эталоном</a:t>
                      </a:r>
                      <a:endParaRPr lang="ru-RU" dirty="0"/>
                    </a:p>
                  </a:txBody>
                  <a:tcPr/>
                </a:tc>
              </a:tr>
              <a:tr h="43146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Максимальный балл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балла</a:t>
                      </a:r>
                      <a:endParaRPr lang="ru-RU" dirty="0"/>
                    </a:p>
                  </a:txBody>
                  <a:tcPr/>
                </a:tc>
              </a:tr>
              <a:tr h="43146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полного верного ответа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верных элемента ответа</a:t>
                      </a:r>
                      <a:endParaRPr lang="ru-RU" dirty="0"/>
                    </a:p>
                  </a:txBody>
                  <a:tcPr/>
                </a:tc>
              </a:tr>
              <a:tr h="43146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подходов к формированию критериев оценивания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балла — выбраны все три верных элемента ответа; 1 балл — выбраны только два верных элемента ответа и другие элементы не выбраны. 0 баллов — другие ответы или ответ отсутствуют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01386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788</TotalTime>
  <Words>1858</Words>
  <Application>Microsoft Office PowerPoint</Application>
  <PresentationFormat>Широкоэкранный</PresentationFormat>
  <Paragraphs>208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REG</vt:lpstr>
      <vt:lpstr>Symbol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43</cp:revision>
  <dcterms:created xsi:type="dcterms:W3CDTF">2022-02-20T09:21:29Z</dcterms:created>
  <dcterms:modified xsi:type="dcterms:W3CDTF">2022-02-27T18:57:15Z</dcterms:modified>
</cp:coreProperties>
</file>